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07680"/>
            <a:ext cx="6480048" cy="2301240"/>
          </a:xfrm>
        </p:spPr>
        <p:txBody>
          <a:bodyPr>
            <a:normAutofit/>
          </a:bodyPr>
          <a:lstStyle/>
          <a:p>
            <a:r>
              <a:rPr lang="it-IT" sz="6000" dirty="0" smtClean="0"/>
              <a:t>PAROLA  </a:t>
            </a:r>
            <a:r>
              <a:rPr lang="it-IT" sz="6000" dirty="0" err="1" smtClean="0"/>
              <a:t>DI</a:t>
            </a:r>
            <a:r>
              <a:rPr lang="it-IT" sz="6000" dirty="0" smtClean="0"/>
              <a:t>  VITA marzo 2017</a:t>
            </a:r>
            <a:endParaRPr lang="it-IT" sz="6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280920" cy="26047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it-IT" sz="3200" b="1" dirty="0" smtClean="0"/>
              <a:t>“CAMMINATE SECONDO LO SPIRITO E NON SARETE PORTATI A SODDISFARE IL DESIDERIO DELLA CARNE”         </a:t>
            </a:r>
            <a:r>
              <a:rPr lang="it-IT" sz="3200" dirty="0" smtClean="0"/>
              <a:t>Gal. 5,16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11560" y="692696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it-IT" sz="2400" u="sng" dirty="0" smtClean="0"/>
              <a:t>Cammino secondo lo Spirito</a:t>
            </a:r>
            <a:r>
              <a:rPr lang="it-IT" sz="2400" dirty="0" smtClean="0"/>
              <a:t> </a:t>
            </a:r>
          </a:p>
          <a:p>
            <a:pPr marL="342900" indent="-342900" algn="just"/>
            <a:r>
              <a:rPr lang="it-IT" sz="2400" dirty="0" smtClean="0"/>
              <a:t>				– i desideri dello Spirito </a:t>
            </a:r>
            <a:r>
              <a:rPr lang="it-IT" sz="2400" dirty="0" smtClean="0">
                <a:sym typeface="Wingdings" pitchFamily="2" charset="2"/>
              </a:rPr>
              <a:t> il bene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it-IT" sz="2400" u="sng" dirty="0" smtClean="0">
                <a:sym typeface="Wingdings" pitchFamily="2" charset="2"/>
              </a:rPr>
              <a:t>Cammino secondo la carne</a:t>
            </a:r>
            <a:r>
              <a:rPr lang="it-IT" sz="2400" dirty="0" smtClean="0">
                <a:sym typeface="Wingdings" pitchFamily="2" charset="2"/>
              </a:rPr>
              <a:t> </a:t>
            </a:r>
          </a:p>
          <a:p>
            <a:pPr marL="342900" indent="-342900" algn="just"/>
            <a:r>
              <a:rPr lang="it-IT" sz="2400" dirty="0" smtClean="0">
                <a:sym typeface="Wingdings" pitchFamily="2" charset="2"/>
              </a:rPr>
              <a:t>				– i desideri della carne  il male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it-IT" sz="2400" u="sng" dirty="0" smtClean="0">
              <a:sym typeface="Wingdings" pitchFamily="2" charset="2"/>
            </a:endParaRPr>
          </a:p>
          <a:p>
            <a:pPr marL="342900" indent="-342900" algn="just"/>
            <a:endParaRPr lang="it-IT" sz="2400" u="sng" dirty="0" smtClean="0">
              <a:sym typeface="Wingdings" pitchFamily="2" charset="2"/>
            </a:endParaRPr>
          </a:p>
          <a:p>
            <a:pPr marL="342900" indent="-342900" algn="just"/>
            <a:r>
              <a:rPr lang="it-IT" sz="2400" dirty="0" smtClean="0">
                <a:sym typeface="Wingdings" pitchFamily="2" charset="2"/>
              </a:rPr>
              <a:t>Sono due strade proprio diverse     – quella di Cristo</a:t>
            </a:r>
          </a:p>
          <a:p>
            <a:pPr marL="3543300" lvl="7" indent="-342900" algn="just"/>
            <a:r>
              <a:rPr lang="it-IT" sz="2400" dirty="0" smtClean="0">
                <a:sym typeface="Wingdings" pitchFamily="2" charset="2"/>
              </a:rPr>
              <a:t>       	  – quella del mondo</a:t>
            </a:r>
          </a:p>
          <a:p>
            <a:pPr marL="342900" indent="-342900" algn="just"/>
            <a:r>
              <a:rPr lang="it-IT" sz="2400" dirty="0" smtClean="0"/>
              <a:t>- Gesù ci ha portato una </a:t>
            </a:r>
            <a:r>
              <a:rPr lang="it-IT" sz="2400" u="sng" dirty="0" smtClean="0"/>
              <a:t>vita di cielo</a:t>
            </a:r>
            <a:r>
              <a:rPr lang="it-IT" sz="2400" dirty="0" smtClean="0"/>
              <a:t> in sintonia con il Creatore fino a realizzare la “</a:t>
            </a:r>
            <a:r>
              <a:rPr lang="it-IT" sz="2400" u="sng" dirty="0" smtClean="0"/>
              <a:t>vita trinitaria</a:t>
            </a:r>
            <a:r>
              <a:rPr lang="it-IT" sz="2400" dirty="0" smtClean="0"/>
              <a:t>” la vita del Creatore.</a:t>
            </a:r>
          </a:p>
          <a:p>
            <a:pPr marL="342900" indent="-342900" algn="just"/>
            <a:r>
              <a:rPr lang="it-IT" sz="2400" dirty="0" smtClean="0"/>
              <a:t>- Ci ha chiamati a </a:t>
            </a:r>
            <a:r>
              <a:rPr lang="it-IT" sz="2400" u="sng" dirty="0" smtClean="0"/>
              <a:t>vivere la Sua vita</a:t>
            </a:r>
            <a:r>
              <a:rPr lang="it-IT" sz="2400" dirty="0" smtClean="0"/>
              <a:t>, </a:t>
            </a:r>
            <a:r>
              <a:rPr lang="it-IT" sz="2400" u="sng" dirty="0" smtClean="0"/>
              <a:t>a partecipare alla Sua Gioia</a:t>
            </a:r>
            <a:r>
              <a:rPr lang="it-IT" sz="2400" dirty="0" smtClean="0"/>
              <a:t>, </a:t>
            </a:r>
            <a:r>
              <a:rPr lang="it-IT" sz="2400" u="sng" dirty="0" smtClean="0"/>
              <a:t>alla sua Gloria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404664"/>
            <a:ext cx="79208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it-IT" sz="2800" dirty="0" smtClean="0"/>
              <a:t>Spiegazione chiara dei </a:t>
            </a:r>
          </a:p>
          <a:p>
            <a:pPr marL="342900" indent="-342900" algn="just"/>
            <a:r>
              <a:rPr lang="it-IT" sz="2800" dirty="0" smtClean="0"/>
              <a:t>			desideri e delle “</a:t>
            </a:r>
            <a:r>
              <a:rPr lang="it-IT" sz="2800" u="sng" dirty="0" smtClean="0"/>
              <a:t>opere della carne</a:t>
            </a:r>
            <a:r>
              <a:rPr lang="it-IT" sz="2800" dirty="0" smtClean="0"/>
              <a:t>”: “</a:t>
            </a:r>
            <a:r>
              <a:rPr lang="it-IT" sz="2800" i="1" dirty="0" smtClean="0"/>
              <a:t>fornicazione, impurità, dissolutezza, idolatria, stregonerie, inimicizie, discordia, gelosia, dissensi, divisioni, fazioni, invidie, ubriachezze, orge e cose del genere</a:t>
            </a:r>
            <a:r>
              <a:rPr lang="it-IT" sz="2800" dirty="0" smtClean="0"/>
              <a:t>” … “</a:t>
            </a:r>
            <a:r>
              <a:rPr lang="it-IT" sz="2800" i="1" dirty="0" smtClean="0"/>
              <a:t>chi le compie non erediterà il Regno di Dio</a:t>
            </a:r>
            <a:r>
              <a:rPr lang="it-IT" sz="2800" dirty="0" smtClean="0"/>
              <a:t>” </a:t>
            </a:r>
          </a:p>
          <a:p>
            <a:pPr marL="342900" indent="-342900" algn="just"/>
            <a:r>
              <a:rPr lang="it-IT" sz="2800" dirty="0" smtClean="0"/>
              <a:t>							(Gal. 5,19-21)</a:t>
            </a:r>
          </a:p>
          <a:p>
            <a:pPr marL="342900" indent="-342900" algn="just"/>
            <a:endParaRPr lang="it-IT" sz="2800" dirty="0" smtClean="0"/>
          </a:p>
          <a:p>
            <a:pPr marL="342900" indent="-342900" algn="just">
              <a:buFontTx/>
              <a:buChar char="-"/>
            </a:pPr>
            <a:r>
              <a:rPr lang="it-IT" sz="2800" dirty="0" smtClean="0"/>
              <a:t>Spiegazione chiara dei </a:t>
            </a:r>
          </a:p>
          <a:p>
            <a:pPr marL="342900" indent="-342900" algn="just"/>
            <a:r>
              <a:rPr lang="it-IT" sz="2800" dirty="0" smtClean="0"/>
              <a:t>			       desideri e dei “</a:t>
            </a:r>
            <a:r>
              <a:rPr lang="it-IT" sz="2800" u="sng" dirty="0" smtClean="0"/>
              <a:t>frutti dello Spirito</a:t>
            </a:r>
            <a:r>
              <a:rPr lang="it-IT" sz="2800" dirty="0" smtClean="0"/>
              <a:t>”: </a:t>
            </a:r>
          </a:p>
          <a:p>
            <a:pPr marL="342900" indent="-342900" algn="just"/>
            <a:r>
              <a:rPr lang="it-IT" sz="2800" dirty="0" smtClean="0"/>
              <a:t>	“</a:t>
            </a:r>
            <a:r>
              <a:rPr lang="it-IT" sz="2800" i="1" dirty="0" smtClean="0"/>
              <a:t>amore, gioia, pace, magnanimità, benevolenza, bontà, fedeltà, mitezza, dominio di sé</a:t>
            </a:r>
            <a:r>
              <a:rPr lang="it-IT" sz="2800" dirty="0" smtClean="0"/>
              <a:t>” (Gal. 5, 22).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76672"/>
            <a:ext cx="842493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it-IT" sz="2100" dirty="0" smtClean="0"/>
              <a:t>Contrapposizione tra: </a:t>
            </a:r>
          </a:p>
          <a:p>
            <a:pPr marL="3086100" lvl="6" indent="-342900" algn="just">
              <a:buFontTx/>
              <a:buChar char="-"/>
            </a:pPr>
            <a:r>
              <a:rPr lang="it-IT" sz="2100" dirty="0" smtClean="0"/>
              <a:t>La Legge di Mosè</a:t>
            </a:r>
          </a:p>
          <a:p>
            <a:pPr marL="3086100" lvl="6" indent="-342900" algn="just">
              <a:buFontTx/>
              <a:buChar char="-"/>
            </a:pPr>
            <a:r>
              <a:rPr lang="it-IT" sz="2100" dirty="0" smtClean="0"/>
              <a:t>La legge dello Spirito</a:t>
            </a:r>
          </a:p>
          <a:p>
            <a:pPr marL="342900" indent="-342900" algn="just"/>
            <a:r>
              <a:rPr lang="it-IT" sz="2100" dirty="0" smtClean="0"/>
              <a:t>	per indicare che il credente unito a Cristo non ha più una legge che gli detti la sua condotta dall’esterno, ma è guidato dalla legge interna dello Spirito: “</a:t>
            </a:r>
            <a:r>
              <a:rPr lang="it-IT" sz="2100" i="1" dirty="0" smtClean="0"/>
              <a:t>Perciò se viviamo </a:t>
            </a:r>
            <a:r>
              <a:rPr lang="it-IT" sz="2100" i="1" dirty="0" smtClean="0"/>
              <a:t>dello </a:t>
            </a:r>
            <a:r>
              <a:rPr lang="it-IT" sz="2100" i="1" dirty="0" smtClean="0"/>
              <a:t>Spirito, camminiamo anche secondo lo Spirito</a:t>
            </a:r>
            <a:r>
              <a:rPr lang="it-IT" sz="2100" dirty="0" smtClean="0"/>
              <a:t>” (Gal. 5, 25)</a:t>
            </a:r>
          </a:p>
          <a:p>
            <a:pPr marL="342900" indent="-342900" algn="just"/>
            <a:r>
              <a:rPr lang="it-IT" sz="2100" dirty="0" smtClean="0"/>
              <a:t>	</a:t>
            </a:r>
          </a:p>
          <a:p>
            <a:pPr marL="342900" indent="-342900" algn="just"/>
            <a:r>
              <a:rPr lang="it-IT" sz="2100" dirty="0" smtClean="0"/>
              <a:t>	Condotto dallo Spirito il cristiano vive spontaneamente secondo lo Spirito e si distoglie dalle opere alle quali lo porta il desiderio della carne: “</a:t>
            </a:r>
            <a:r>
              <a:rPr lang="it-IT" sz="2100" i="1" dirty="0" smtClean="0"/>
              <a:t>Quelli che sono di Cristo hanno crocifisso la carne con le sue passioni e i suoi desideri</a:t>
            </a:r>
            <a:r>
              <a:rPr lang="it-IT" sz="2100" dirty="0" smtClean="0"/>
              <a:t>” (Gal. 5, 24)</a:t>
            </a:r>
          </a:p>
          <a:p>
            <a:pPr marL="342900" indent="-342900" algn="just"/>
            <a:endParaRPr lang="it-IT" sz="2100" dirty="0" smtClean="0"/>
          </a:p>
          <a:p>
            <a:pPr marL="342900" indent="-342900" algn="just"/>
            <a:r>
              <a:rPr lang="it-IT" sz="2100" dirty="0" smtClean="0"/>
              <a:t>	Appare chiaro che la vita del Cristiano è “</a:t>
            </a:r>
            <a:r>
              <a:rPr lang="it-IT" sz="2100" i="1" dirty="0" smtClean="0"/>
              <a:t>nel mondo, ma non del mondo</a:t>
            </a:r>
            <a:r>
              <a:rPr lang="it-IT" sz="2100" dirty="0" smtClean="0"/>
              <a:t>”, il cristiano è </a:t>
            </a:r>
            <a:r>
              <a:rPr lang="it-IT" sz="2100" b="1" dirty="0" smtClean="0"/>
              <a:t>trasformato dallo Spirito</a:t>
            </a:r>
            <a:r>
              <a:rPr lang="it-IT" sz="2100" dirty="0" smtClean="0"/>
              <a:t>: ma </a:t>
            </a:r>
            <a:r>
              <a:rPr lang="it-IT" sz="2100" u="sng" dirty="0" smtClean="0"/>
              <a:t>questa trasformazione avviene vivendo il mistero della Croce</a:t>
            </a:r>
            <a:r>
              <a:rPr lang="it-IT" sz="2100" dirty="0" smtClean="0"/>
              <a:t>, </a:t>
            </a:r>
            <a:r>
              <a:rPr lang="it-IT" sz="2100" u="sng" dirty="0" smtClean="0"/>
              <a:t>di morte e Risurrezione di Gesù (G.A.)</a:t>
            </a:r>
            <a:r>
              <a:rPr lang="it-IT" sz="21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692696"/>
            <a:ext cx="79208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it-IT" dirty="0" smtClean="0"/>
              <a:t>	</a:t>
            </a:r>
            <a:r>
              <a:rPr lang="it-IT" sz="2500" dirty="0" smtClean="0"/>
              <a:t>Ma c’è un desiderio della carne più nascosto, di cui S. Paolo non parla direttamente (anche se cita i suoi effetti) ed è </a:t>
            </a:r>
          </a:p>
          <a:p>
            <a:pPr marL="342900" indent="-342900" algn="just"/>
            <a:r>
              <a:rPr lang="it-IT" sz="2500" dirty="0" smtClean="0"/>
              <a:t>	l’ ORGOGLIO: </a:t>
            </a:r>
          </a:p>
          <a:p>
            <a:pPr marL="1714500" lvl="3" indent="-342900" algn="just">
              <a:buFont typeface="Arial" pitchFamily="34" charset="0"/>
              <a:buChar char="•"/>
            </a:pPr>
            <a:r>
              <a:rPr lang="it-IT" sz="2500" dirty="0" smtClean="0"/>
              <a:t>Che porta all’egoismo, al cercare se stessi, al girare intorno a </a:t>
            </a:r>
            <a:r>
              <a:rPr lang="it-IT" sz="2500" dirty="0" err="1" smtClean="0"/>
              <a:t>sè</a:t>
            </a:r>
            <a:r>
              <a:rPr lang="it-IT" sz="2500" dirty="0" smtClean="0"/>
              <a:t>, a strumentalizzare gli altri in funzione di noi stessi, dei nostri comodi …</a:t>
            </a:r>
          </a:p>
          <a:p>
            <a:pPr marL="1714500" lvl="3" indent="-342900" algn="just">
              <a:buFont typeface="Arial" pitchFamily="34" charset="0"/>
              <a:buChar char="•"/>
            </a:pPr>
            <a:r>
              <a:rPr lang="it-IT" sz="2500" dirty="0" smtClean="0"/>
              <a:t>È l’opposto della </a:t>
            </a:r>
            <a:r>
              <a:rPr lang="it-IT" sz="2500" b="1" dirty="0" smtClean="0"/>
              <a:t>capacità di dono</a:t>
            </a:r>
            <a:r>
              <a:rPr lang="it-IT" sz="2500" dirty="0" smtClean="0"/>
              <a:t> che viene dallo Spirito (Dono del Padre al Figlio e del Figlio al Padre)</a:t>
            </a:r>
          </a:p>
          <a:p>
            <a:pPr marL="1714500" lvl="3" indent="-342900" algn="just">
              <a:buFont typeface="Arial" pitchFamily="34" charset="0"/>
              <a:buChar char="•"/>
            </a:pPr>
            <a:endParaRPr lang="it-IT" sz="2500" dirty="0" smtClean="0"/>
          </a:p>
          <a:p>
            <a:pPr marL="342900" indent="-342900" algn="just"/>
            <a:r>
              <a:rPr lang="it-IT" sz="2500" dirty="0" smtClean="0"/>
              <a:t>	L’orgoglio si infila in tutti i contesti e può avvelenare anche le azioni più sante.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548680"/>
            <a:ext cx="7920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it-IT" dirty="0" smtClean="0"/>
              <a:t>	</a:t>
            </a:r>
            <a:r>
              <a:rPr lang="it-IT" sz="3200" dirty="0" smtClean="0"/>
              <a:t>Oggi nella confusione in cui viviamo, siamo chiamati a lasciarci guidare dallo “</a:t>
            </a:r>
            <a:r>
              <a:rPr lang="it-IT" sz="3200" u="sng" dirty="0" smtClean="0"/>
              <a:t>Spirito di verità</a:t>
            </a:r>
            <a:r>
              <a:rPr lang="it-IT" sz="3200" dirty="0" smtClean="0"/>
              <a:t>”: </a:t>
            </a:r>
          </a:p>
          <a:p>
            <a:pPr marL="342900" indent="-342900" algn="just"/>
            <a:endParaRPr lang="it-IT" sz="3200" dirty="0" smtClean="0"/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it-IT" sz="3200" dirty="0" smtClean="0"/>
              <a:t>Di fronte a noi stessi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it-IT" sz="3200" dirty="0" smtClean="0"/>
              <a:t>Di fronte alla nostra fede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it-IT" sz="3200" dirty="0" smtClean="0"/>
              <a:t>Di fronte alla vera Chiesa</a:t>
            </a:r>
          </a:p>
          <a:p>
            <a:pPr marL="342900" indent="-342900" algn="just"/>
            <a:endParaRPr lang="it-IT" sz="3200" dirty="0" smtClean="0"/>
          </a:p>
          <a:p>
            <a:pPr marL="342900" indent="-342900" algn="just"/>
            <a:r>
              <a:rPr lang="it-IT" sz="3200" dirty="0" smtClean="0"/>
              <a:t>	Dallo Spirito viene la </a:t>
            </a:r>
            <a:r>
              <a:rPr lang="it-IT" sz="3200" u="sng" dirty="0" smtClean="0"/>
              <a:t>capacità di andare controcorrente</a:t>
            </a:r>
            <a:r>
              <a:rPr lang="it-IT" sz="3200" dirty="0" smtClean="0"/>
              <a:t> e </a:t>
            </a:r>
            <a:r>
              <a:rPr lang="it-IT" sz="3200" u="sng" dirty="0" smtClean="0"/>
              <a:t>di evangelizzare anche in un contesto di persecuzione</a:t>
            </a:r>
            <a:r>
              <a:rPr lang="it-IT" sz="3200" dirty="0" smtClean="0"/>
              <a:t> 						(vedi: Atti 4,23-31).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164</TotalTime>
  <Words>42</Words>
  <Application>Microsoft Office PowerPoint</Application>
  <PresentationFormat>Presentazione su schermo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Tecnologia</vt:lpstr>
      <vt:lpstr>PAROLA  DI  VITA marzo 2017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PAROLA  DI  VITA marzo 2017</dc:title>
  <dc:creator>Giovanni Maria</dc:creator>
  <cp:lastModifiedBy>Giovanni Maria</cp:lastModifiedBy>
  <cp:revision>12</cp:revision>
  <dcterms:created xsi:type="dcterms:W3CDTF">2017-03-12T08:08:43Z</dcterms:created>
  <dcterms:modified xsi:type="dcterms:W3CDTF">2017-03-12T17:15:06Z</dcterms:modified>
</cp:coreProperties>
</file>